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6DD617-BEE5-463F-950E-9C83E1C6250A}" type="datetimeFigureOut">
              <a:rPr lang="ar-IQ" smtClean="0"/>
              <a:t>25/03/1445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E22050-2E2E-42E5-9AD9-6B4F1A555A51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r>
              <a:rPr lang="ar-IQ" dirty="0" smtClean="0"/>
              <a:t>حياتية ادغال عملي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4420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 smtClean="0">
                <a:effectLst/>
                <a:latin typeface="Andalus"/>
                <a:ea typeface="Calibri"/>
                <a:cs typeface="DecoType Naskh Swashes"/>
              </a:rPr>
              <a:t>قسم</a:t>
            </a:r>
            <a:r>
              <a:rPr lang="ar-IQ" sz="4000" b="1" dirty="0" smtClean="0">
                <a:effectLst/>
                <a:latin typeface="Andalus"/>
                <a:ea typeface="Calibri"/>
                <a:cs typeface="Aharoni"/>
              </a:rPr>
              <a:t> </a:t>
            </a:r>
            <a:r>
              <a:rPr lang="ar-IQ" sz="4000" b="1" dirty="0" smtClean="0">
                <a:effectLst/>
                <a:latin typeface="Andalus"/>
                <a:ea typeface="Calibri"/>
                <a:cs typeface="DecoType Naskh Swashes"/>
              </a:rPr>
              <a:t>المحاصيل</a:t>
            </a:r>
            <a:r>
              <a:rPr lang="ar-IQ" sz="4000" b="1" dirty="0" smtClean="0">
                <a:effectLst/>
                <a:latin typeface="Andalus"/>
                <a:ea typeface="Calibri"/>
                <a:cs typeface="Aharoni"/>
              </a:rPr>
              <a:t> </a:t>
            </a:r>
            <a:r>
              <a:rPr lang="ar-IQ" sz="4000" b="1" dirty="0" smtClean="0">
                <a:effectLst/>
                <a:latin typeface="Andalus"/>
                <a:ea typeface="Calibri"/>
                <a:cs typeface="DecoType Naskh Swashes"/>
              </a:rPr>
              <a:t>الحقلية</a:t>
            </a:r>
            <a:endParaRPr lang="en-US" sz="12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2893060" algn="ctr"/>
                <a:tab pos="3862705" algn="l"/>
              </a:tabLst>
            </a:pPr>
            <a:r>
              <a:rPr lang="ar-IQ" b="1" dirty="0" smtClean="0">
                <a:effectLst/>
                <a:latin typeface="Andalus"/>
                <a:ea typeface="Calibri"/>
                <a:cs typeface="DecoType Naskh Swashes"/>
              </a:rPr>
              <a:t>	المرحلة الرابعة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1800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>
                <a:ea typeface="Calibri"/>
                <a:cs typeface="Arabic Typesetting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effectLst/>
                <a:latin typeface="Arabic Typesetting"/>
                <a:ea typeface="Calibri"/>
                <a:cs typeface="DecoType Naskh Swashes"/>
              </a:rPr>
              <a:t>مدرسة المادة</a:t>
            </a:r>
            <a:endParaRPr lang="en-US" sz="12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b="1" dirty="0" err="1" smtClean="0">
                <a:effectLst/>
                <a:latin typeface="Arabic Typesetting"/>
                <a:ea typeface="Calibri"/>
                <a:cs typeface="DecoType Naskh Swashes"/>
              </a:rPr>
              <a:t>م.م</a:t>
            </a:r>
            <a:r>
              <a:rPr lang="ar-IQ" b="1" dirty="0" smtClean="0">
                <a:effectLst/>
                <a:latin typeface="Arabic Typesetting"/>
                <a:ea typeface="Calibri"/>
                <a:cs typeface="DecoType Naskh Swashes"/>
              </a:rPr>
              <a:t>. رغد صباح حسن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019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 indent="-90170" algn="just">
              <a:lnSpc>
                <a:spcPct val="150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Arial Unicode MS"/>
              </a:rPr>
              <a:t>ثانياً : تقسيم الأدغال حسب دورة حياتها </a:t>
            </a:r>
            <a:r>
              <a:rPr lang="en-US" dirty="0" smtClean="0">
                <a:effectLst/>
                <a:latin typeface="Arial Unicode MS"/>
                <a:ea typeface="Calibri"/>
                <a:cs typeface="Arial"/>
              </a:rPr>
              <a:t>life cycle</a:t>
            </a:r>
            <a:endParaRPr lang="en-US" sz="2000" dirty="0">
              <a:ea typeface="Calibri"/>
              <a:cs typeface="Arial"/>
            </a:endParaRPr>
          </a:p>
          <a:p>
            <a:pPr marR="90170" indent="-90170" algn="just">
              <a:lnSpc>
                <a:spcPct val="150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تقسم نباتات الأدغال حسب المدة الزمنية اللازمة لتكملة دورة حياتها إلى ثلاثة مجاميع هي:</a:t>
            </a:r>
            <a:endParaRPr lang="en-US" sz="20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IQ" dirty="0">
                <a:solidFill>
                  <a:srgbClr val="FF0000"/>
                </a:solidFill>
                <a:ea typeface="Calibri"/>
              </a:rPr>
              <a:t>أدغال حولية </a:t>
            </a: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Annual weeds </a:t>
            </a:r>
            <a:r>
              <a:rPr lang="ar-IQ" dirty="0">
                <a:solidFill>
                  <a:srgbClr val="000000"/>
                </a:solidFill>
                <a:ea typeface="Calibri"/>
              </a:rPr>
              <a:t>: معظم الأدغال الشائعة في العراق تقع ضمن هذه المجموعة ونباتات هذه المجموعة </a:t>
            </a:r>
            <a:r>
              <a:rPr lang="ar-IQ" dirty="0">
                <a:ea typeface="Calibri"/>
              </a:rPr>
              <a:t>تكتمل دوره حياتها</a:t>
            </a:r>
            <a:r>
              <a:rPr lang="ar-IQ" dirty="0">
                <a:solidFill>
                  <a:srgbClr val="FF0000"/>
                </a:solidFill>
                <a:ea typeface="Calibri"/>
              </a:rPr>
              <a:t> </a:t>
            </a:r>
            <a:r>
              <a:rPr lang="ar-IQ" dirty="0">
                <a:ea typeface="Calibri"/>
              </a:rPr>
              <a:t>خلال</a:t>
            </a:r>
            <a:r>
              <a:rPr lang="ar-IQ" dirty="0">
                <a:solidFill>
                  <a:srgbClr val="FF0000"/>
                </a:solidFill>
                <a:ea typeface="Calibri"/>
              </a:rPr>
              <a:t> </a:t>
            </a:r>
            <a:r>
              <a:rPr lang="ar-IQ" dirty="0">
                <a:ea typeface="Calibri"/>
              </a:rPr>
              <a:t>مدة أقل من سنة وعادة تكون هذه الأدغال سهلة المكافحة وتقسم إلى أدغال حولية صيفية وأدغال شتوية.</a:t>
            </a:r>
            <a:endParaRPr lang="en-US" sz="2000" dirty="0">
              <a:ea typeface="Calibri"/>
              <a:cs typeface="Arial"/>
            </a:endParaRPr>
          </a:p>
          <a:p>
            <a:pPr marL="116205" marR="90170" indent="89535" algn="just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Arial"/>
                <a:ea typeface="Calibri"/>
                <a:cs typeface="Arial"/>
              </a:rPr>
              <a:t> </a:t>
            </a:r>
            <a:endParaRPr lang="en-US" sz="20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 </a:t>
            </a:r>
            <a:r>
              <a:rPr lang="ar-IQ" dirty="0" err="1">
                <a:solidFill>
                  <a:srgbClr val="FF0000"/>
                </a:solidFill>
                <a:latin typeface="Arial"/>
                <a:ea typeface="Calibri"/>
              </a:rPr>
              <a:t>ألأدغال</a:t>
            </a:r>
            <a:r>
              <a:rPr lang="ar-IQ" dirty="0">
                <a:solidFill>
                  <a:srgbClr val="FF0000"/>
                </a:solidFill>
                <a:latin typeface="Arial"/>
                <a:ea typeface="Calibri"/>
              </a:rPr>
              <a:t> المحولة </a:t>
            </a: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Biennial weeds</a:t>
            </a:r>
            <a:r>
              <a:rPr lang="ar-IQ" dirty="0">
                <a:solidFill>
                  <a:srgbClr val="FF0000"/>
                </a:solidFill>
                <a:ea typeface="Calibri"/>
              </a:rPr>
              <a:t>: </a:t>
            </a:r>
            <a:r>
              <a:rPr lang="ar-IQ" dirty="0">
                <a:ea typeface="Calibri"/>
              </a:rPr>
              <a:t>وهي نباتات الأدغال التي تكتمل دورة حياتها خلال مدة تزيد عن سنة وتقل عن سنتين , ففي السنة الأولى تنبت بذورها وتكون </a:t>
            </a:r>
            <a:r>
              <a:rPr lang="ar-IQ" dirty="0" err="1">
                <a:ea typeface="Calibri"/>
              </a:rPr>
              <a:t>النموات</a:t>
            </a:r>
            <a:r>
              <a:rPr lang="ar-IQ" dirty="0">
                <a:ea typeface="Calibri"/>
              </a:rPr>
              <a:t> الخضرية ثم تتوقف عن النمو أو تموت الأجزاء الخضرية فقط وتبقى الجذور في السنة الثانية تعاود النمو وتكون الأزهار والبذور ثم يموت ثم يموت النبات بأكمله. مثل الجزر البري والكسوب </a:t>
            </a:r>
            <a:r>
              <a:rPr lang="ar-IQ">
                <a:ea typeface="Calibri"/>
              </a:rPr>
              <a:t>الأرجواني </a:t>
            </a:r>
            <a:r>
              <a:rPr lang="ar-IQ" smtClean="0">
                <a:ea typeface="Calibri"/>
              </a:rPr>
              <a:t>والمرير.</a:t>
            </a:r>
            <a:endParaRPr lang="en-US" sz="2000" dirty="0">
              <a:ea typeface="Calibri"/>
              <a:cs typeface="Arial"/>
            </a:endParaRPr>
          </a:p>
          <a:p>
            <a:pPr marL="116205" indent="89535">
              <a:lnSpc>
                <a:spcPct val="115000"/>
              </a:lnSpc>
            </a:pPr>
            <a:r>
              <a:rPr lang="ar-IQ" dirty="0">
                <a:solidFill>
                  <a:srgbClr val="FF0000"/>
                </a:solidFill>
                <a:ea typeface="Calibri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marL="116205" marR="90170" indent="89535" algn="just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en-US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ar-IQ" dirty="0">
                <a:solidFill>
                  <a:srgbClr val="FF0000"/>
                </a:solidFill>
                <a:latin typeface="Arial"/>
                <a:ea typeface="Calibri"/>
              </a:rPr>
              <a:t>الأدغال المعمرة </a:t>
            </a: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Perennial weeds</a:t>
            </a:r>
            <a:r>
              <a:rPr lang="ar-IQ" dirty="0">
                <a:solidFill>
                  <a:srgbClr val="FF0000"/>
                </a:solidFill>
                <a:ea typeface="Calibri"/>
              </a:rPr>
              <a:t> . </a:t>
            </a:r>
            <a:r>
              <a:rPr lang="ar-IQ" dirty="0">
                <a:ea typeface="Calibri"/>
              </a:rPr>
              <a:t>وهي تلك النباتات التي تعيش أكثر من سنتين وهذه الأدغال تتكاثر بأكثر من طريقة واحدة كالبذور والدرنات </a:t>
            </a:r>
            <a:r>
              <a:rPr lang="ar-IQ" dirty="0" err="1">
                <a:ea typeface="Calibri"/>
              </a:rPr>
              <a:t>والرايزومات</a:t>
            </a:r>
            <a:r>
              <a:rPr lang="ar-IQ" dirty="0">
                <a:ea typeface="Calibri"/>
              </a:rPr>
              <a:t> وتقسم إلى قسمين :</a:t>
            </a:r>
            <a:endParaRPr lang="en-US" sz="20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u="sng" dirty="0">
                <a:solidFill>
                  <a:srgbClr val="000000"/>
                </a:solidFill>
                <a:latin typeface="Arial"/>
                <a:ea typeface="Calibri"/>
              </a:rPr>
              <a:t>أدغال معمرة بسيطة </a:t>
            </a:r>
            <a:r>
              <a:rPr lang="en-US" u="sng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Simple perennial weeds</a:t>
            </a:r>
            <a:r>
              <a:rPr lang="ar-IQ" u="sng" dirty="0">
                <a:solidFill>
                  <a:srgbClr val="000000"/>
                </a:solidFill>
                <a:latin typeface="Arial"/>
                <a:ea typeface="Calibri"/>
              </a:rPr>
              <a:t> :</a:t>
            </a:r>
            <a:r>
              <a:rPr lang="ar-IQ" dirty="0">
                <a:latin typeface="Arial"/>
                <a:ea typeface="Calibri"/>
              </a:rPr>
              <a:t> وهي الأدغال التي تتكاثر بالبذور فقط وليس لها وسائل خضرية للانتشار.</a:t>
            </a:r>
            <a:endParaRPr lang="en-US" sz="2000" dirty="0" smtClean="0">
              <a:effectLst/>
              <a:latin typeface="Arial"/>
              <a:ea typeface="Calibri"/>
              <a:cs typeface="Arial"/>
            </a:endParaRPr>
          </a:p>
          <a:p>
            <a:pPr marL="678815" marR="90170" algn="just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36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u="sng" dirty="0">
                <a:solidFill>
                  <a:srgbClr val="000000"/>
                </a:solidFill>
                <a:latin typeface="Arial"/>
                <a:ea typeface="Calibri"/>
              </a:rPr>
              <a:t>الأدغال المعمرة الزاحفة :</a:t>
            </a:r>
            <a:r>
              <a:rPr lang="ar-IQ" dirty="0">
                <a:solidFill>
                  <a:srgbClr val="FF0000"/>
                </a:solidFill>
                <a:latin typeface="Arial"/>
                <a:ea typeface="Calibri"/>
              </a:rPr>
              <a:t> </a:t>
            </a:r>
            <a:r>
              <a:rPr lang="ar-IQ" dirty="0">
                <a:latin typeface="Arial"/>
                <a:ea typeface="Calibri"/>
              </a:rPr>
              <a:t>وهي الأدغال التي تتكاثر بالبذور بالإضافة إلى الأجزاء الخضرية كالدرنات </a:t>
            </a:r>
            <a:r>
              <a:rPr lang="en-US" dirty="0" smtClean="0">
                <a:effectLst/>
                <a:latin typeface="Arial"/>
                <a:ea typeface="Calibri"/>
                <a:cs typeface="Arial"/>
              </a:rPr>
              <a:t>Tubers </a:t>
            </a:r>
            <a:r>
              <a:rPr lang="ar-IQ" dirty="0">
                <a:latin typeface="Arial"/>
                <a:ea typeface="Calibri"/>
              </a:rPr>
              <a:t> أو الجذور الزاحفة </a:t>
            </a:r>
            <a:r>
              <a:rPr lang="en-US" dirty="0" smtClean="0">
                <a:effectLst/>
                <a:latin typeface="Arial"/>
                <a:ea typeface="Calibri"/>
                <a:cs typeface="Arial"/>
              </a:rPr>
              <a:t>Roots</a:t>
            </a:r>
            <a:r>
              <a:rPr lang="ar-IQ" dirty="0">
                <a:latin typeface="Arial"/>
                <a:ea typeface="Calibri"/>
              </a:rPr>
              <a:t> </a:t>
            </a:r>
            <a:r>
              <a:rPr lang="ar-IQ" dirty="0" smtClean="0">
                <a:latin typeface="Arial"/>
                <a:ea typeface="Calibri"/>
              </a:rPr>
              <a:t>أو </a:t>
            </a:r>
            <a:r>
              <a:rPr lang="ar-IQ" dirty="0" err="1">
                <a:latin typeface="Arial"/>
                <a:ea typeface="Calibri"/>
              </a:rPr>
              <a:t>الرايزومات</a:t>
            </a:r>
            <a:r>
              <a:rPr lang="ar-IQ" dirty="0">
                <a:latin typeface="Arial"/>
                <a:ea typeface="Calibri"/>
              </a:rPr>
              <a:t> </a:t>
            </a:r>
            <a:r>
              <a:rPr lang="en-US" dirty="0" smtClean="0">
                <a:effectLst/>
                <a:latin typeface="Arial"/>
                <a:ea typeface="Calibri"/>
                <a:cs typeface="Arial"/>
              </a:rPr>
              <a:t>Rhizomes </a:t>
            </a:r>
            <a:r>
              <a:rPr lang="ar-IQ" dirty="0">
                <a:latin typeface="Arial"/>
                <a:ea typeface="Calibri"/>
              </a:rPr>
              <a:t>وتعد هذه الأدغال صعبة المكافحة حيث إن قطع أي جزء من الأجزاء المذكورة بالعمليات الزراعية يؤدي إلى نشر الدغل في أماكن أخرى. </a:t>
            </a:r>
            <a:endParaRPr lang="en-US" sz="2000" dirty="0" smtClean="0">
              <a:effectLst/>
              <a:latin typeface="Arial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</a:pPr>
            <a:r>
              <a:rPr lang="ar-IQ" dirty="0">
                <a:solidFill>
                  <a:srgbClr val="FF0000"/>
                </a:solidFill>
                <a:ea typeface="Calibri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marL="205740" marR="90170" algn="just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marL="116205" marR="90170" indent="89535" algn="just">
              <a:lnSpc>
                <a:spcPct val="150000"/>
              </a:lnSpc>
              <a:spcAft>
                <a:spcPts val="1000"/>
              </a:spcAft>
            </a:pPr>
            <a:r>
              <a:rPr lang="ar-IQ" dirty="0">
                <a:solidFill>
                  <a:srgbClr val="000000"/>
                </a:solidFill>
                <a:ea typeface="Calibri"/>
                <a:cs typeface="Arial Unicode MS"/>
              </a:rPr>
              <a:t>ثالثاً : تقسيم الأدغال بحسب موسم النمو </a:t>
            </a:r>
            <a:r>
              <a:rPr lang="en-US" dirty="0" smtClean="0">
                <a:solidFill>
                  <a:srgbClr val="000000"/>
                </a:solidFill>
                <a:effectLst/>
                <a:latin typeface="Arial Unicode MS"/>
                <a:ea typeface="Calibri"/>
                <a:cs typeface="Arial"/>
              </a:rPr>
              <a:t>Growth Season</a:t>
            </a:r>
            <a:endParaRPr lang="en-US" sz="2000" dirty="0">
              <a:ea typeface="Calibri"/>
              <a:cs typeface="Arial"/>
            </a:endParaRPr>
          </a:p>
          <a:p>
            <a:pPr marL="116205" marR="90170" indent="89535" algn="just">
              <a:lnSpc>
                <a:spcPct val="150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تقسم الأدغال بحسب موسم نموها إلى قسمين :</a:t>
            </a:r>
            <a:endParaRPr lang="en-US" sz="20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IQ" dirty="0">
                <a:solidFill>
                  <a:srgbClr val="FF0000"/>
                </a:solidFill>
                <a:ea typeface="Calibri"/>
              </a:rPr>
              <a:t>الأدغال الصيفية </a:t>
            </a: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Summer weeds</a:t>
            </a:r>
            <a:r>
              <a:rPr lang="ar-IQ" dirty="0">
                <a:solidFill>
                  <a:srgbClr val="FF0000"/>
                </a:solidFill>
                <a:ea typeface="Calibri"/>
              </a:rPr>
              <a:t> : </a:t>
            </a:r>
            <a:r>
              <a:rPr lang="ar-IQ" dirty="0">
                <a:ea typeface="Calibri"/>
              </a:rPr>
              <a:t>وهي الأدغال التي تنبت بذورها أو تنموا أجزاؤها الخضرية في الربيع وتستمر في النمو طيلة الصيف وتكون البذور قبل موسم الشتاء أو مستهلة والأمثلة على هذه الأدغال كثيرة مثل </a:t>
            </a:r>
            <a:r>
              <a:rPr lang="ar-IQ" dirty="0" err="1">
                <a:ea typeface="Calibri"/>
              </a:rPr>
              <a:t>السفرندة</a:t>
            </a:r>
            <a:r>
              <a:rPr lang="ar-IQ" dirty="0">
                <a:ea typeface="Calibri"/>
              </a:rPr>
              <a:t> والمرير , </a:t>
            </a:r>
            <a:r>
              <a:rPr lang="ar-IQ" dirty="0" err="1">
                <a:ea typeface="Calibri"/>
              </a:rPr>
              <a:t>الحلفا</a:t>
            </a:r>
            <a:r>
              <a:rPr lang="ar-IQ" dirty="0">
                <a:ea typeface="Calibri"/>
              </a:rPr>
              <a:t> , عرف الديك , </a:t>
            </a:r>
            <a:r>
              <a:rPr lang="ar-IQ" dirty="0" err="1">
                <a:ea typeface="Calibri"/>
              </a:rPr>
              <a:t>اللزيج</a:t>
            </a:r>
            <a:r>
              <a:rPr lang="ar-IQ" dirty="0">
                <a:ea typeface="Calibri"/>
              </a:rPr>
              <a:t> , </a:t>
            </a:r>
            <a:r>
              <a:rPr lang="ar-IQ" dirty="0" err="1">
                <a:ea typeface="Calibri"/>
              </a:rPr>
              <a:t>الكطب</a:t>
            </a:r>
            <a:r>
              <a:rPr lang="ar-IQ" dirty="0">
                <a:ea typeface="Calibri"/>
              </a:rPr>
              <a:t> , الثيل , وغيرها.</a:t>
            </a:r>
            <a:endParaRPr lang="en-US" sz="2000" dirty="0">
              <a:ea typeface="Calibri"/>
              <a:cs typeface="Arial"/>
            </a:endParaRPr>
          </a:p>
          <a:p>
            <a:pPr marL="205740" marR="90170" algn="just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Arial"/>
                <a:ea typeface="Calibri"/>
                <a:cs typeface="Arial"/>
              </a:rPr>
              <a:t> </a:t>
            </a:r>
            <a:endParaRPr lang="en-US" sz="20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 </a:t>
            </a:r>
            <a:r>
              <a:rPr lang="ar-IQ" dirty="0">
                <a:solidFill>
                  <a:srgbClr val="FF0000"/>
                </a:solidFill>
                <a:latin typeface="Arial"/>
                <a:ea typeface="Calibri"/>
              </a:rPr>
              <a:t>الأدغال الشتوية </a:t>
            </a: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Winter weeds</a:t>
            </a:r>
            <a:r>
              <a:rPr lang="ar-IQ" dirty="0">
                <a:solidFill>
                  <a:srgbClr val="FF0000"/>
                </a:solidFill>
                <a:ea typeface="Calibri"/>
              </a:rPr>
              <a:t> : </a:t>
            </a:r>
            <a:r>
              <a:rPr lang="ar-IQ" dirty="0">
                <a:ea typeface="Calibri"/>
              </a:rPr>
              <a:t>وهي الأدغال التي تنبت بذورها أو تنمو أجزاؤها الخضرية في الخريف وتنمو خلال الشتاء وتزهر في فصل الصيف مثل الخردل البري , الزيوان , الشوفان البري , </a:t>
            </a:r>
            <a:r>
              <a:rPr lang="ar-IQ" dirty="0" err="1">
                <a:ea typeface="Calibri"/>
              </a:rPr>
              <a:t>السليجة</a:t>
            </a:r>
            <a:r>
              <a:rPr lang="ar-IQ" dirty="0">
                <a:ea typeface="Calibri"/>
              </a:rPr>
              <a:t> , </a:t>
            </a:r>
            <a:r>
              <a:rPr lang="ar-IQ" dirty="0" err="1">
                <a:ea typeface="Calibri"/>
              </a:rPr>
              <a:t>الحنيطة</a:t>
            </a:r>
            <a:r>
              <a:rPr lang="ar-IQ" dirty="0">
                <a:ea typeface="Calibri"/>
              </a:rPr>
              <a:t> , </a:t>
            </a:r>
            <a:r>
              <a:rPr lang="ar-IQ" dirty="0" err="1">
                <a:ea typeface="Calibri"/>
              </a:rPr>
              <a:t>الرويطة</a:t>
            </a:r>
            <a:r>
              <a:rPr lang="ar-IQ" dirty="0">
                <a:ea typeface="Calibri"/>
              </a:rPr>
              <a:t> , </a:t>
            </a:r>
            <a:r>
              <a:rPr lang="ar-IQ" dirty="0" err="1">
                <a:ea typeface="Calibri"/>
              </a:rPr>
              <a:t>والجنيبزة</a:t>
            </a:r>
            <a:r>
              <a:rPr lang="ar-IQ" dirty="0">
                <a:ea typeface="Calibri"/>
              </a:rPr>
              <a:t> وغيرها . </a:t>
            </a:r>
            <a:endParaRPr lang="en-US" sz="20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102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116205" marR="90170" indent="89535"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>
                <a:solidFill>
                  <a:srgbClr val="000000"/>
                </a:solidFill>
                <a:ea typeface="Calibri"/>
                <a:cs typeface="Arial Unicode MS"/>
              </a:rPr>
              <a:t>رابعاً : تقسيم الأدغال حسب شدة الضرر الذي تحدثه</a:t>
            </a:r>
            <a:endParaRPr lang="en-US" sz="1800" dirty="0">
              <a:ea typeface="Calibri"/>
              <a:cs typeface="Arial"/>
            </a:endParaRPr>
          </a:p>
          <a:p>
            <a:pPr marL="116205" marR="90170" indent="89535"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>
                <a:ea typeface="Calibri"/>
              </a:rPr>
              <a:t>وتقسم إلى الأقسام الآتية :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IQ" sz="1800" dirty="0">
                <a:solidFill>
                  <a:srgbClr val="FF0000"/>
                </a:solidFill>
                <a:ea typeface="Calibri"/>
              </a:rPr>
              <a:t>الأدغال الاعتيادية الشائعة </a:t>
            </a:r>
            <a:r>
              <a:rPr lang="en-US" sz="180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Common weeds</a:t>
            </a:r>
            <a:r>
              <a:rPr lang="ar-IQ" sz="1800" dirty="0">
                <a:solidFill>
                  <a:srgbClr val="FF0000"/>
                </a:solidFill>
                <a:ea typeface="Calibri"/>
              </a:rPr>
              <a:t> : </a:t>
            </a:r>
            <a:r>
              <a:rPr lang="ar-IQ" sz="1800" dirty="0">
                <a:ea typeface="Calibri"/>
              </a:rPr>
              <a:t>وهي الأدغال التي يكون ضررها محدوداً ويمكن مكافحتها بسهولة وغالباً ما تكون حولية مثل </a:t>
            </a:r>
            <a:r>
              <a:rPr lang="ar-IQ" sz="1800" dirty="0" err="1">
                <a:ea typeface="Calibri"/>
              </a:rPr>
              <a:t>الهرطمان</a:t>
            </a:r>
            <a:r>
              <a:rPr lang="ar-IQ" sz="1800" dirty="0">
                <a:ea typeface="Calibri"/>
              </a:rPr>
              <a:t> العلفي البري , </a:t>
            </a:r>
            <a:r>
              <a:rPr lang="ar-IQ" sz="1800" dirty="0" err="1">
                <a:ea typeface="Calibri"/>
              </a:rPr>
              <a:t>والكرط</a:t>
            </a:r>
            <a:r>
              <a:rPr lang="ar-IQ" sz="1800" dirty="0">
                <a:ea typeface="Calibri"/>
              </a:rPr>
              <a:t> , والنفل .</a:t>
            </a:r>
            <a:endParaRPr lang="en-US" sz="1800" dirty="0">
              <a:ea typeface="Calibri"/>
              <a:cs typeface="Arial"/>
            </a:endParaRPr>
          </a:p>
          <a:p>
            <a:pPr marL="205740" marR="90170" algn="just">
              <a:lnSpc>
                <a:spcPct val="150000"/>
              </a:lnSpc>
              <a:spcAft>
                <a:spcPts val="1000"/>
              </a:spcAft>
            </a:pPr>
            <a:r>
              <a:rPr lang="en-US" sz="180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IQ" sz="1800" dirty="0">
                <a:solidFill>
                  <a:srgbClr val="FF0000"/>
                </a:solidFill>
                <a:ea typeface="Calibri"/>
              </a:rPr>
              <a:t>الأدغال الخبيثة </a:t>
            </a:r>
            <a:r>
              <a:rPr lang="en-US" sz="180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Noxious weeds</a:t>
            </a:r>
            <a:r>
              <a:rPr lang="ar-IQ" sz="1800" dirty="0">
                <a:solidFill>
                  <a:srgbClr val="FF0000"/>
                </a:solidFill>
                <a:ea typeface="Calibri"/>
              </a:rPr>
              <a:t> : </a:t>
            </a:r>
            <a:r>
              <a:rPr lang="ar-IQ" sz="1800" dirty="0">
                <a:solidFill>
                  <a:srgbClr val="000000"/>
                </a:solidFill>
                <a:ea typeface="Calibri"/>
              </a:rPr>
              <a:t>وهي نباتات الأدغال التي تسبب خسائر كبيرة للمحاصيل الحقلية أكثر بكثير من الأدغال </a:t>
            </a:r>
            <a:r>
              <a:rPr lang="ar-IQ" sz="1800" dirty="0" err="1">
                <a:solidFill>
                  <a:srgbClr val="000000"/>
                </a:solidFill>
                <a:ea typeface="Calibri"/>
              </a:rPr>
              <a:t>الأعتيادية</a:t>
            </a:r>
            <a:r>
              <a:rPr lang="ar-IQ" sz="1800" dirty="0">
                <a:solidFill>
                  <a:srgbClr val="000000"/>
                </a:solidFill>
                <a:ea typeface="Calibri"/>
              </a:rPr>
              <a:t> للأسباب الآتية :</a:t>
            </a:r>
            <a:endParaRPr lang="en-US" sz="18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</a:pPr>
            <a:r>
              <a:rPr lang="ar-IQ" sz="1800" dirty="0">
                <a:solidFill>
                  <a:srgbClr val="FF0000"/>
                </a:solidFill>
                <a:ea typeface="Calibri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كثافة نموها. الخضري.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أنتشارها بأعداد كبيرة في الحقول.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تكون صعبة المكافحة.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المنافسة الشديدة على متطلبات النمو.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تتكاثر بعدة وسائل إضافة للبذور.</a:t>
            </a:r>
            <a:endParaRPr lang="en-US" sz="1800" dirty="0">
              <a:ea typeface="Calibri"/>
              <a:cs typeface="Arial"/>
            </a:endParaRPr>
          </a:p>
          <a:p>
            <a:pPr marR="90170"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>
                <a:solidFill>
                  <a:srgbClr val="FF0000"/>
                </a:solidFill>
                <a:ea typeface="Calibri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IQ" sz="1800" dirty="0">
                <a:solidFill>
                  <a:srgbClr val="FF0000"/>
                </a:solidFill>
                <a:ea typeface="Calibri"/>
              </a:rPr>
              <a:t> الأدغال الخبيثة من الدرجة الأولى </a:t>
            </a:r>
            <a:r>
              <a:rPr lang="en-US" sz="1800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Primary Noxious weeds</a:t>
            </a:r>
            <a:r>
              <a:rPr lang="ar-IQ" sz="1800" dirty="0">
                <a:solidFill>
                  <a:srgbClr val="FF0000"/>
                </a:solidFill>
                <a:ea typeface="Calibri"/>
              </a:rPr>
              <a:t> : </a:t>
            </a:r>
            <a:r>
              <a:rPr lang="ar-IQ" sz="1800" dirty="0">
                <a:solidFill>
                  <a:srgbClr val="000000"/>
                </a:solidFill>
                <a:ea typeface="Calibri"/>
              </a:rPr>
              <a:t>هذه الأدغال تسبب أضراراً كبيرة جداً للمحاصيل المزروعة للأسباب التالية :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قابليتها على أنتاج أعداد كبيرة من البذور.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شدة منافستها للمحاصيل المزروعة.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قابلية بذورها </a:t>
            </a:r>
            <a:r>
              <a:rPr lang="ar-IQ" sz="1800" dirty="0" err="1">
                <a:solidFill>
                  <a:srgbClr val="000000"/>
                </a:solidFill>
                <a:ea typeface="Calibri"/>
              </a:rPr>
              <a:t>للأحتفاظ</a:t>
            </a:r>
            <a:r>
              <a:rPr lang="ar-IQ" sz="1800" dirty="0">
                <a:solidFill>
                  <a:srgbClr val="000000"/>
                </a:solidFill>
                <a:ea typeface="Calibri"/>
              </a:rPr>
              <a:t> بحيويتها لمدة طويلة.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التشابه الموجود بين بذورها مع بذور المحصول من حيث الحجم والشكل حيث يصعب فصلها أو غربلتها.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سرعة أنتشارها.</a:t>
            </a:r>
            <a:endParaRPr lang="en-US" sz="1800" dirty="0"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وجودها بأعداد كبيرة مع المحاصيل.</a:t>
            </a:r>
            <a:endParaRPr lang="en-US" sz="1800" dirty="0">
              <a:ea typeface="Calibri"/>
              <a:cs typeface="Arial"/>
            </a:endParaRPr>
          </a:p>
          <a:p>
            <a:pPr marL="116205" indent="89535"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>
                <a:ea typeface="Calibri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102694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pPr marR="90170" lvl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Font typeface="+mj-cs"/>
              <a:buAutoNum type="arabic1Minus"/>
            </a:pPr>
            <a:r>
              <a:rPr lang="ar-IQ" sz="1800" dirty="0">
                <a:solidFill>
                  <a:srgbClr val="FF0000"/>
                </a:solidFill>
                <a:ea typeface="Calibri"/>
              </a:rPr>
              <a:t>الأدغال الخبيثة من الدرجة الأولى </a:t>
            </a:r>
            <a:r>
              <a:rPr lang="en-US" sz="18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Primary Noxious weeds</a:t>
            </a:r>
            <a:r>
              <a:rPr lang="ar-IQ" sz="1800" dirty="0">
                <a:solidFill>
                  <a:srgbClr val="FF0000"/>
                </a:solidFill>
                <a:ea typeface="Calibri"/>
              </a:rPr>
              <a:t> : </a:t>
            </a:r>
            <a:r>
              <a:rPr lang="ar-IQ" sz="1800" dirty="0">
                <a:solidFill>
                  <a:srgbClr val="000000"/>
                </a:solidFill>
                <a:ea typeface="Calibri"/>
              </a:rPr>
              <a:t>هذه الأدغال تسبب أضراراً كبيرة جداً للمحاصيل المزروعة للأسباب التالية :</a:t>
            </a: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قابليتها على أنتاج أعداد كبيرة من البذور.</a:t>
            </a: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شدة منافستها للمحاصيل المزروعة.</a:t>
            </a: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قابلية بذورها </a:t>
            </a:r>
            <a:r>
              <a:rPr lang="ar-IQ" sz="1800" dirty="0" err="1">
                <a:solidFill>
                  <a:srgbClr val="000000"/>
                </a:solidFill>
                <a:ea typeface="Calibri"/>
              </a:rPr>
              <a:t>للأحتفاظ</a:t>
            </a:r>
            <a:r>
              <a:rPr lang="ar-IQ" sz="1800" dirty="0">
                <a:solidFill>
                  <a:srgbClr val="000000"/>
                </a:solidFill>
                <a:ea typeface="Calibri"/>
              </a:rPr>
              <a:t> بحيويتها لمدة طويلة.</a:t>
            </a: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التشابه الموجود بين بذورها مع بذور المحصول من حيث الحجم والشكل حيث يصعب فصلها أو غربلتها.</a:t>
            </a: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سرعة أنتشارها.</a:t>
            </a: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pPr marR="90170" lvl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Font typeface="+mj-lt"/>
              <a:buAutoNum type="arabicPeriod"/>
            </a:pPr>
            <a:r>
              <a:rPr lang="ar-IQ" sz="1800" dirty="0">
                <a:solidFill>
                  <a:srgbClr val="000000"/>
                </a:solidFill>
                <a:ea typeface="Calibri"/>
              </a:rPr>
              <a:t>وجودها بأعداد كبيرة مع المحاصيل.</a:t>
            </a:r>
            <a:endParaRPr lang="en-US" sz="1800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2505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286</Words>
  <Application>Microsoft Office PowerPoint</Application>
  <PresentationFormat>عرض على الشاشة (3:4)‏</PresentationFormat>
  <Paragraphs>52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حياتية ادغال عملي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حياتية ادغال عملي</dc:title>
  <dc:creator>mohammed</dc:creator>
  <cp:lastModifiedBy>mohammed</cp:lastModifiedBy>
  <cp:revision>8</cp:revision>
  <dcterms:created xsi:type="dcterms:W3CDTF">2023-10-08T05:45:24Z</dcterms:created>
  <dcterms:modified xsi:type="dcterms:W3CDTF">2023-10-09T05:41:42Z</dcterms:modified>
</cp:coreProperties>
</file>